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0" r:id="rId4"/>
    <p:sldId id="263" r:id="rId5"/>
    <p:sldId id="266" r:id="rId6"/>
    <p:sldId id="265" r:id="rId7"/>
    <p:sldId id="261" r:id="rId8"/>
    <p:sldId id="262" r:id="rId9"/>
    <p:sldId id="258" r:id="rId10"/>
    <p:sldId id="259" r:id="rId11"/>
    <p:sldId id="264" r:id="rId12"/>
    <p:sldId id="256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46" d="100"/>
          <a:sy n="46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48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46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250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819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54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376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047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704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64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36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50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03DAD-FB59-40FB-B07D-C6E7EE2A3ED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CA9B-9AAA-478E-AC9A-8762FDEC84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891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909455" y="1392381"/>
            <a:ext cx="63384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000" dirty="0" smtClean="0">
                <a:latin typeface="MyriadPro-Light"/>
              </a:rPr>
              <a:t>GODE MÄN</a:t>
            </a:r>
          </a:p>
          <a:p>
            <a:pPr algn="ctr"/>
            <a:r>
              <a:rPr lang="sv-SE" sz="6000" dirty="0" smtClean="0">
                <a:latin typeface="MyriadPro-Light"/>
              </a:rPr>
              <a:t>FÖRVALTARE </a:t>
            </a:r>
          </a:p>
          <a:p>
            <a:pPr algn="ctr"/>
            <a:r>
              <a:rPr lang="sv-SE" sz="6000" dirty="0" smtClean="0">
                <a:latin typeface="MyriadPro-Light"/>
              </a:rPr>
              <a:t>OCH</a:t>
            </a:r>
          </a:p>
          <a:p>
            <a:pPr algn="ctr"/>
            <a:r>
              <a:rPr lang="sv-SE" sz="6000" dirty="0" smtClean="0">
                <a:latin typeface="MyriadPro-Light"/>
              </a:rPr>
              <a:t>FÖRMYNDARE </a:t>
            </a:r>
            <a:endParaRPr lang="sv-SE" sz="6000" dirty="0">
              <a:latin typeface="Myriad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884379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56111" y="560671"/>
            <a:ext cx="104720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Överförmyndaren utövar tillsyn över hur förmyndare, gode män och förvaltare </a:t>
            </a:r>
          </a:p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sköter sina uppdrag.</a:t>
            </a:r>
          </a:p>
          <a:p>
            <a:pPr algn="ctr"/>
            <a:endParaRPr lang="sv-SE" sz="4000" dirty="0">
              <a:latin typeface="MyriadPro-Light"/>
            </a:endParaRPr>
          </a:p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Tillsynen sker</a:t>
            </a:r>
          </a:p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främst genom granskningar av ställföreträdarnas redovisningar</a:t>
            </a:r>
            <a:r>
              <a:rPr lang="sv-SE" b="0" i="0" u="none" strike="noStrike" baseline="0" dirty="0" smtClean="0">
                <a:latin typeface="MyriadPro-Light"/>
              </a:rPr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4847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60023" y="415637"/>
            <a:ext cx="104205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>
                <a:latin typeface="MyriadPro-Light"/>
              </a:rPr>
              <a:t>A</a:t>
            </a:r>
            <a:r>
              <a:rPr lang="sv-SE" sz="4000" dirty="0" smtClean="0">
                <a:latin typeface="MyriadPro-Light"/>
              </a:rPr>
              <a:t>kut behov av god man eller förvaltare</a:t>
            </a:r>
          </a:p>
          <a:p>
            <a:pPr algn="ctr"/>
            <a:endParaRPr lang="sv-SE" sz="4000" dirty="0" smtClean="0">
              <a:latin typeface="MyriadPro-Ligh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 smtClean="0">
                <a:latin typeface="MyriadPro-Light"/>
              </a:rPr>
              <a:t>riskerar </a:t>
            </a:r>
            <a:r>
              <a:rPr lang="sv-SE" sz="4000" dirty="0">
                <a:latin typeface="MyriadPro-Light"/>
              </a:rPr>
              <a:t>att vräkas från sin bostad </a:t>
            </a:r>
            <a:endParaRPr lang="sv-SE" sz="4000" dirty="0" smtClean="0">
              <a:latin typeface="MyriadPro-Ligh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 smtClean="0">
                <a:latin typeface="MyriadPro-Light"/>
              </a:rPr>
              <a:t>utnyttjas ekonomiskt</a:t>
            </a:r>
            <a:r>
              <a:rPr lang="sv-SE" sz="4000" dirty="0">
                <a:latin typeface="MyriadPro-Light"/>
              </a:rPr>
              <a:t>, till exempel luras att ge bort sin </a:t>
            </a:r>
            <a:r>
              <a:rPr lang="sv-SE" sz="4000" dirty="0" smtClean="0">
                <a:latin typeface="MyriadPro-Light"/>
              </a:rPr>
              <a:t>pension eller </a:t>
            </a:r>
            <a:r>
              <a:rPr lang="sv-SE" sz="4000" dirty="0">
                <a:latin typeface="MyriadPro-Light"/>
              </a:rPr>
              <a:t>sina banktillgångar. </a:t>
            </a:r>
            <a:endParaRPr lang="sv-SE" sz="4000" dirty="0" smtClean="0">
              <a:latin typeface="MyriadPro-Light"/>
            </a:endParaRPr>
          </a:p>
          <a:p>
            <a:pPr algn="ctr"/>
            <a:endParaRPr lang="sv-SE" sz="4000" dirty="0">
              <a:latin typeface="MyriadPro-Light"/>
            </a:endParaRPr>
          </a:p>
          <a:p>
            <a:pPr algn="ctr"/>
            <a:r>
              <a:rPr lang="sv-SE" sz="3600" dirty="0" smtClean="0">
                <a:latin typeface="MyriadPro-Light"/>
              </a:rPr>
              <a:t>Socialtjänsten anmäler till överförmyndaren Tingsrätten fattar </a:t>
            </a:r>
            <a:r>
              <a:rPr lang="sv-SE" sz="3600" dirty="0">
                <a:latin typeface="MyriadPro-Light"/>
              </a:rPr>
              <a:t>ett </a:t>
            </a:r>
            <a:r>
              <a:rPr lang="sv-SE" sz="3600" dirty="0" smtClean="0">
                <a:latin typeface="MyriadPro-Light"/>
              </a:rPr>
              <a:t>interimistiskt (tillfälligt)</a:t>
            </a:r>
            <a:endParaRPr lang="sv-SE" sz="3600" dirty="0">
              <a:latin typeface="MyriadPro-Light"/>
            </a:endParaRPr>
          </a:p>
          <a:p>
            <a:pPr algn="ctr"/>
            <a:r>
              <a:rPr lang="sv-SE" sz="3600" dirty="0" smtClean="0">
                <a:latin typeface="MyriadPro-Light"/>
              </a:rPr>
              <a:t>beslut</a:t>
            </a:r>
            <a:endParaRPr lang="sv-SE" sz="3600" dirty="0">
              <a:latin typeface="Myriad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0593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11430000" cy="7148945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MyriadPro-Light"/>
              </a:rPr>
              <a:t>Fullmakt</a:t>
            </a:r>
            <a:br>
              <a:rPr lang="sv-SE" dirty="0" smtClean="0">
                <a:latin typeface="MyriadPro-Light"/>
              </a:rPr>
            </a:br>
            <a:r>
              <a:rPr lang="sv-SE" dirty="0" smtClean="0">
                <a:latin typeface="MyriadPro-Light"/>
              </a:rPr>
              <a:t/>
            </a:r>
            <a:br>
              <a:rPr lang="sv-SE" dirty="0" smtClean="0">
                <a:latin typeface="MyriadPro-Light"/>
              </a:rPr>
            </a:br>
            <a:r>
              <a:rPr lang="sv-SE" sz="4000" dirty="0" smtClean="0">
                <a:latin typeface="MyriadPro-Light"/>
              </a:rPr>
              <a:t>Utf</a:t>
            </a:r>
            <a:r>
              <a:rPr lang="sv-SE" sz="4000" dirty="0" smtClean="0">
                <a:effectLst/>
                <a:latin typeface="MyriadPro-Light"/>
              </a:rPr>
              <a:t>ärda fullmakt</a:t>
            </a:r>
            <a:br>
              <a:rPr lang="sv-SE" sz="4000" dirty="0" smtClean="0">
                <a:effectLst/>
                <a:latin typeface="MyriadPro-Light"/>
              </a:rPr>
            </a:br>
            <a:r>
              <a:rPr lang="sv-SE" sz="4000" dirty="0" smtClean="0">
                <a:effectLst/>
                <a:latin typeface="MyriadPro-Light"/>
              </a:rPr>
              <a:t>Underteckna</a:t>
            </a:r>
            <a:br>
              <a:rPr lang="sv-SE" sz="4000" dirty="0" smtClean="0">
                <a:effectLst/>
                <a:latin typeface="MyriadPro-Light"/>
              </a:rPr>
            </a:br>
            <a:r>
              <a:rPr lang="sv-SE" sz="4000" dirty="0" smtClean="0">
                <a:effectLst/>
                <a:latin typeface="MyriadPro-Light"/>
              </a:rPr>
              <a:t>Bevittna</a:t>
            </a:r>
            <a:br>
              <a:rPr lang="sv-SE" sz="4000" dirty="0" smtClean="0">
                <a:effectLst/>
                <a:latin typeface="MyriadPro-Light"/>
              </a:rPr>
            </a:br>
            <a:r>
              <a:rPr lang="sv-SE" sz="4000" dirty="0" smtClean="0">
                <a:latin typeface="MyriadPro-Light"/>
              </a:rPr>
              <a:t>Fullmakt hos bank</a:t>
            </a:r>
            <a:r>
              <a:rPr lang="sv-SE" sz="4000" dirty="0" smtClean="0">
                <a:effectLst/>
                <a:latin typeface="MyriadPro-Light"/>
              </a:rPr>
              <a:t/>
            </a:r>
            <a:br>
              <a:rPr lang="sv-SE" sz="4000" dirty="0" smtClean="0">
                <a:effectLst/>
                <a:latin typeface="MyriadPro-Light"/>
              </a:rPr>
            </a:br>
            <a:r>
              <a:rPr lang="sv-SE" sz="4000" dirty="0" smtClean="0">
                <a:effectLst/>
                <a:latin typeface="MyriadPro-Light"/>
              </a:rPr>
              <a:t/>
            </a:r>
            <a:br>
              <a:rPr lang="sv-SE" sz="4000" dirty="0" smtClean="0">
                <a:effectLst/>
                <a:latin typeface="MyriadPro-Light"/>
              </a:rPr>
            </a:br>
            <a:r>
              <a:rPr lang="sv-SE" sz="4000" dirty="0" smtClean="0">
                <a:effectLst/>
                <a:latin typeface="MyriadPro-Light"/>
              </a:rPr>
              <a:t>Generalfullmakt</a:t>
            </a:r>
            <a:br>
              <a:rPr lang="sv-SE" sz="4000" dirty="0" smtClean="0">
                <a:effectLst/>
                <a:latin typeface="MyriadPro-Light"/>
              </a:rPr>
            </a:br>
            <a:r>
              <a:rPr lang="sv-SE" sz="3100" dirty="0" smtClean="0">
                <a:latin typeface="MyriadPro-Light"/>
              </a:rPr>
              <a:t>Fastighetens/lägenhetens beteckning</a:t>
            </a:r>
            <a:r>
              <a:rPr lang="sv-SE" sz="3100" dirty="0" smtClean="0">
                <a:effectLst/>
                <a:latin typeface="MyriadPro-Light"/>
              </a:rPr>
              <a:t> </a:t>
            </a:r>
            <a:br>
              <a:rPr lang="sv-SE" sz="3100" dirty="0" smtClean="0">
                <a:effectLst/>
                <a:latin typeface="MyriadPro-Light"/>
              </a:rPr>
            </a:br>
            <a:r>
              <a:rPr lang="sv-SE" sz="3100" dirty="0" smtClean="0">
                <a:effectLst/>
                <a:latin typeface="MyriadPro-Light"/>
              </a:rPr>
              <a:t>framgå att fullmakthavaren har givits rätt att sälja huset/lägenheten. </a:t>
            </a:r>
            <a:r>
              <a:rPr lang="sv-SE" dirty="0" smtClean="0">
                <a:effectLst/>
              </a:rPr>
              <a:t/>
            </a:r>
            <a:br>
              <a:rPr lang="sv-SE" dirty="0" smtClean="0">
                <a:effectLst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631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dirty="0" smtClean="0">
                <a:latin typeface="MyriadPro-Light"/>
              </a:rPr>
              <a:t>God man</a:t>
            </a:r>
            <a:endParaRPr lang="sv-SE" sz="6000" dirty="0">
              <a:latin typeface="MyriadPro-Ligh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40082" y="2314142"/>
            <a:ext cx="811183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000" dirty="0">
                <a:latin typeface="MyriadPro-Light"/>
              </a:rPr>
              <a:t>F</a:t>
            </a:r>
            <a:r>
              <a:rPr lang="sv-SE" sz="4000" dirty="0" smtClean="0">
                <a:latin typeface="MyriadPro-Light"/>
              </a:rPr>
              <a:t>örsämrad hälsa</a:t>
            </a:r>
          </a:p>
          <a:p>
            <a:pPr marL="0" indent="0" algn="ctr">
              <a:buNone/>
            </a:pPr>
            <a:r>
              <a:rPr lang="sv-SE" sz="4000" dirty="0">
                <a:latin typeface="MyriadPro-Light"/>
              </a:rPr>
              <a:t>S</a:t>
            </a:r>
            <a:r>
              <a:rPr lang="sv-SE" sz="4000" dirty="0" smtClean="0">
                <a:latin typeface="MyriadPro-Light"/>
              </a:rPr>
              <a:t>jukdom</a:t>
            </a:r>
            <a:endParaRPr lang="sv-SE" sz="4000" dirty="0">
              <a:latin typeface="MyriadPro-Light"/>
            </a:endParaRPr>
          </a:p>
          <a:p>
            <a:pPr marL="0" indent="0" algn="ctr">
              <a:buNone/>
            </a:pPr>
            <a:r>
              <a:rPr lang="sv-SE" sz="4000" dirty="0">
                <a:latin typeface="MyriadPro-Light"/>
              </a:rPr>
              <a:t>P</a:t>
            </a:r>
            <a:r>
              <a:rPr lang="sv-SE" sz="4000" dirty="0" smtClean="0">
                <a:latin typeface="MyriadPro-Light"/>
              </a:rPr>
              <a:t>sykisk störning </a:t>
            </a:r>
          </a:p>
          <a:p>
            <a:pPr marL="0" indent="0" algn="ctr">
              <a:buNone/>
            </a:pPr>
            <a:r>
              <a:rPr lang="sv-SE" sz="4000" dirty="0">
                <a:latin typeface="MyriadPro-Light"/>
              </a:rPr>
              <a:t>F</a:t>
            </a:r>
            <a:r>
              <a:rPr lang="sv-SE" sz="4000" dirty="0" smtClean="0">
                <a:latin typeface="MyriadPro-Light"/>
              </a:rPr>
              <a:t>unktionsnedsättning</a:t>
            </a:r>
          </a:p>
          <a:p>
            <a:pPr marL="0" indent="0" algn="ctr">
              <a:buNone/>
            </a:pPr>
            <a:r>
              <a:rPr lang="sv-SE" sz="4000" dirty="0">
                <a:latin typeface="MyriadPro-Light"/>
              </a:rPr>
              <a:t>M</a:t>
            </a:r>
            <a:r>
              <a:rPr lang="sv-SE" sz="4000" dirty="0" smtClean="0">
                <a:latin typeface="MyriadPro-Light"/>
              </a:rPr>
              <a:t>issbruk</a:t>
            </a:r>
            <a:endParaRPr lang="sv-SE" sz="4000" dirty="0">
              <a:latin typeface="Myriad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75291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77883" y="416258"/>
            <a:ext cx="107986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Den person som har fått en </a:t>
            </a:r>
            <a:r>
              <a:rPr lang="sv-SE" sz="4000" b="0" i="1" u="none" strike="noStrike" baseline="0" dirty="0" smtClean="0">
                <a:latin typeface="MyriadPro-Light"/>
              </a:rPr>
              <a:t>god man </a:t>
            </a:r>
            <a:r>
              <a:rPr lang="sv-SE" sz="4000" b="0" i="0" u="none" strike="noStrike" baseline="0" dirty="0" smtClean="0">
                <a:latin typeface="MyriadPro-Light"/>
              </a:rPr>
              <a:t>har kvar sin rättsliga handlingsförmåga. </a:t>
            </a:r>
          </a:p>
          <a:p>
            <a:pPr algn="ctr"/>
            <a:endParaRPr lang="sv-SE" sz="4000" dirty="0">
              <a:latin typeface="MyriadPro-Light"/>
            </a:endParaRPr>
          </a:p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 Kan själv förfoga över sina tillgångar</a:t>
            </a:r>
          </a:p>
          <a:p>
            <a:pPr algn="ctr"/>
            <a:r>
              <a:rPr lang="sv-SE" sz="4000" dirty="0">
                <a:latin typeface="MyriadPro-Light"/>
              </a:rPr>
              <a:t>I</a:t>
            </a:r>
            <a:r>
              <a:rPr lang="sv-SE" sz="4000" b="0" i="0" u="none" strike="noStrike" baseline="0" dirty="0" smtClean="0">
                <a:latin typeface="MyriadPro-Light"/>
              </a:rPr>
              <a:t>ngå avtal </a:t>
            </a:r>
          </a:p>
          <a:p>
            <a:pPr algn="ctr"/>
            <a:endParaRPr lang="sv-SE" sz="4000" b="0" i="0" u="none" strike="noStrike" baseline="0" dirty="0" smtClean="0">
              <a:latin typeface="MyriadPro-Light"/>
            </a:endParaRPr>
          </a:p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En så kallad överförmyndarspärr av bankkonton </a:t>
            </a:r>
            <a:r>
              <a:rPr lang="sv-SE" sz="4000" dirty="0" smtClean="0">
                <a:latin typeface="MyriadPro-Light"/>
              </a:rPr>
              <a:t>gäller inte </a:t>
            </a:r>
            <a:r>
              <a:rPr lang="sv-SE" sz="4000" b="0" i="0" u="none" strike="noStrike" baseline="0" dirty="0" smtClean="0">
                <a:latin typeface="MyriadPro-Light"/>
              </a:rPr>
              <a:t>för huvudmannen själv utan endast mot den gode mannen.</a:t>
            </a:r>
            <a:endParaRPr lang="sv-SE" sz="4000" dirty="0">
              <a:latin typeface="Myriad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445290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205345" y="549671"/>
            <a:ext cx="96012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000" b="0" i="1" u="none" strike="noStrike" baseline="0" dirty="0" smtClean="0">
                <a:latin typeface="MyriadPro-Light"/>
              </a:rPr>
              <a:t>Ställföreträdare</a:t>
            </a:r>
            <a:r>
              <a:rPr lang="sv-SE" sz="4000" b="0" i="0" u="none" strike="noStrike" baseline="0" dirty="0" smtClean="0">
                <a:latin typeface="MyriadPro-Light"/>
              </a:rPr>
              <a:t> ska vara ”rättrådig, erfaren och i övrigt lämplig”.</a:t>
            </a:r>
          </a:p>
          <a:p>
            <a:pPr algn="ctr"/>
            <a:endParaRPr lang="sv-SE" sz="4000" dirty="0">
              <a:latin typeface="MyriadPro-Light"/>
            </a:endParaRPr>
          </a:p>
          <a:p>
            <a:pPr algn="ctr"/>
            <a:r>
              <a:rPr lang="sv-SE" sz="3600" dirty="0" smtClean="0">
                <a:latin typeface="MyriadPro-Light"/>
              </a:rPr>
              <a:t>Myndig</a:t>
            </a:r>
          </a:p>
          <a:p>
            <a:pPr algn="ctr"/>
            <a:r>
              <a:rPr lang="sv-SE" sz="3600" dirty="0" smtClean="0">
                <a:latin typeface="MyriadPro-Light"/>
              </a:rPr>
              <a:t>Inte själv ha förvaltare</a:t>
            </a:r>
          </a:p>
          <a:p>
            <a:pPr algn="ctr"/>
            <a:r>
              <a:rPr lang="sv-SE" sz="3600" dirty="0" smtClean="0">
                <a:latin typeface="MyriadPro-Light"/>
              </a:rPr>
              <a:t>Får ej finnas hos Kronofogden eller i polisens bestraffningsregister</a:t>
            </a:r>
          </a:p>
          <a:p>
            <a:pPr algn="ctr"/>
            <a:r>
              <a:rPr lang="sv-SE" sz="3600" dirty="0" smtClean="0">
                <a:latin typeface="MyriadPro-Light"/>
              </a:rPr>
              <a:t>Erhålla utbildning</a:t>
            </a:r>
          </a:p>
          <a:p>
            <a:pPr algn="ctr"/>
            <a:r>
              <a:rPr lang="sv-SE" sz="3600" dirty="0" smtClean="0">
                <a:latin typeface="MyriadPro-Light"/>
              </a:rPr>
              <a:t>Kunskap om svenska samhället</a:t>
            </a:r>
          </a:p>
          <a:p>
            <a:pPr algn="ctr"/>
            <a:r>
              <a:rPr lang="sv-SE" sz="3600" dirty="0" smtClean="0">
                <a:latin typeface="MyriadPro-Light"/>
              </a:rPr>
              <a:t>Behärska svenska i tal och skrift</a:t>
            </a:r>
            <a:endParaRPr lang="sv-SE" sz="3600" dirty="0">
              <a:latin typeface="Myriad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7098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14549" y="1830777"/>
            <a:ext cx="105561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 smtClean="0">
                <a:latin typeface="MyriadPro-Light"/>
              </a:rPr>
              <a:t>Ställföreträdaren omfattas ej av sekretesslag</a:t>
            </a:r>
          </a:p>
          <a:p>
            <a:pPr algn="ctr"/>
            <a:r>
              <a:rPr lang="sv-SE" sz="4000" dirty="0" smtClean="0">
                <a:latin typeface="MyriadPro-Light"/>
              </a:rPr>
              <a:t>och har därför ingen tystnadsplikt.</a:t>
            </a:r>
          </a:p>
          <a:p>
            <a:pPr algn="ctr"/>
            <a:endParaRPr lang="sv-SE" sz="4000" dirty="0">
              <a:latin typeface="MyriadPro-Light"/>
            </a:endParaRPr>
          </a:p>
          <a:p>
            <a:pPr algn="ctr"/>
            <a:r>
              <a:rPr lang="sv-SE" sz="4000" dirty="0" smtClean="0">
                <a:latin typeface="MyriadPro-Light"/>
              </a:rPr>
              <a:t>Ställföreträdaren har rätt till skäligt arvode </a:t>
            </a:r>
          </a:p>
          <a:p>
            <a:pPr algn="ctr"/>
            <a:r>
              <a:rPr lang="sv-SE" sz="4000" dirty="0" smtClean="0">
                <a:latin typeface="MyriadPro-Light"/>
              </a:rPr>
              <a:t>vilket betalas av huvudmannen</a:t>
            </a:r>
            <a:endParaRPr lang="sv-SE" sz="4000" dirty="0">
              <a:latin typeface="Myriad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26266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641764"/>
            <a:ext cx="10758055" cy="4779819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 smtClean="0">
                <a:latin typeface="MyriadPro-Light"/>
              </a:rPr>
              <a:t>Tingsrätten beslutar och utfärdar registerutdrag.</a:t>
            </a:r>
            <a:br>
              <a:rPr lang="sv-SE" dirty="0" smtClean="0">
                <a:latin typeface="MyriadPro-Light"/>
              </a:rPr>
            </a:br>
            <a:r>
              <a:rPr lang="sv-SE" dirty="0">
                <a:latin typeface="MyriadPro-Light"/>
              </a:rPr>
              <a:t/>
            </a:r>
            <a:br>
              <a:rPr lang="sv-SE" dirty="0">
                <a:latin typeface="MyriadPro-Light"/>
              </a:rPr>
            </a:br>
            <a:r>
              <a:rPr lang="sv-SE" i="1" dirty="0" smtClean="0">
                <a:latin typeface="MyriadPro-Light"/>
              </a:rPr>
              <a:t>Fullt ställföreträdandeskap </a:t>
            </a:r>
            <a:r>
              <a:rPr lang="sv-SE" dirty="0" smtClean="0">
                <a:latin typeface="MyriadPro-Light"/>
              </a:rPr>
              <a:t>innebär att:</a:t>
            </a:r>
            <a:br>
              <a:rPr lang="sv-SE" dirty="0" smtClean="0">
                <a:latin typeface="MyriadPro-Light"/>
              </a:rPr>
            </a:br>
            <a:r>
              <a:rPr lang="sv-SE" dirty="0" smtClean="0">
                <a:latin typeface="MyriadPro-Light"/>
              </a:rPr>
              <a:t/>
            </a:r>
            <a:br>
              <a:rPr lang="sv-SE" dirty="0" smtClean="0">
                <a:latin typeface="MyriadPro-Light"/>
              </a:rPr>
            </a:br>
            <a:r>
              <a:rPr lang="sv-SE" dirty="0" smtClean="0">
                <a:latin typeface="MyriadPro-Light"/>
              </a:rPr>
              <a:t> bevaka huvudmannens rättigheter </a:t>
            </a:r>
            <a:br>
              <a:rPr lang="sv-SE" dirty="0" smtClean="0">
                <a:latin typeface="MyriadPro-Light"/>
              </a:rPr>
            </a:br>
            <a:r>
              <a:rPr lang="sv-SE" dirty="0" smtClean="0">
                <a:latin typeface="MyriadPro-Light"/>
              </a:rPr>
              <a:t>sköta ekonomin </a:t>
            </a:r>
            <a:br>
              <a:rPr lang="sv-SE" dirty="0" smtClean="0">
                <a:latin typeface="MyriadPro-Light"/>
              </a:rPr>
            </a:br>
            <a:r>
              <a:rPr lang="sv-SE" dirty="0" smtClean="0">
                <a:latin typeface="MyriadPro-Light"/>
              </a:rPr>
              <a:t>försäkra att hen får adekvat vård och omsorg</a:t>
            </a:r>
            <a:br>
              <a:rPr lang="sv-SE" dirty="0" smtClean="0">
                <a:latin typeface="MyriadPro-Light"/>
              </a:rPr>
            </a:br>
            <a:r>
              <a:rPr lang="sv-SE" dirty="0">
                <a:latin typeface="MyriadPro-Light"/>
              </a:rPr>
              <a:t/>
            </a:r>
            <a:br>
              <a:rPr lang="sv-SE" dirty="0">
                <a:latin typeface="MyriadPro-Light"/>
              </a:rPr>
            </a:br>
            <a:r>
              <a:rPr lang="sv-SE" dirty="0" smtClean="0">
                <a:latin typeface="MyriadPro-Light"/>
              </a:rPr>
              <a:t>Större åtgärder kräver läkarintyg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6998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143001" y="1928383"/>
            <a:ext cx="926869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000" dirty="0">
                <a:latin typeface="MyriadPro-Light"/>
              </a:rPr>
              <a:t>N</a:t>
            </a:r>
            <a:r>
              <a:rPr lang="sv-SE" sz="4000" b="0" i="0" u="none" strike="noStrike" baseline="0" dirty="0" smtClean="0">
                <a:latin typeface="MyriadPro-Light"/>
              </a:rPr>
              <a:t>är det inte räcker med godmanskap</a:t>
            </a:r>
          </a:p>
          <a:p>
            <a:pPr algn="ctr"/>
            <a:endParaRPr lang="sv-SE" sz="4000" b="0" i="0" u="none" strike="noStrike" baseline="0" dirty="0" smtClean="0">
              <a:latin typeface="MyriadPro-Light"/>
            </a:endParaRPr>
          </a:p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Det krävs att en läkare intygar att den</a:t>
            </a:r>
          </a:p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enskilde inte kan vårda sig eller sin egendom.</a:t>
            </a:r>
            <a:endParaRPr lang="sv-SE" sz="4000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6000" dirty="0" smtClean="0">
                <a:latin typeface="MyriadPro-Light"/>
              </a:rPr>
              <a:t>Förvaltare</a:t>
            </a:r>
            <a:endParaRPr lang="sv-SE" sz="6000" dirty="0">
              <a:latin typeface="Myriad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8633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23455" y="2343880"/>
            <a:ext cx="106818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000" b="0" i="0" u="none" strike="noStrike" baseline="0" dirty="0" smtClean="0">
                <a:latin typeface="MyriadPro-Light"/>
              </a:rPr>
              <a:t>Förvaltarskap innebär att huvudmannen </a:t>
            </a:r>
            <a:r>
              <a:rPr lang="sv-SE" sz="4000" b="0" i="1" u="none" strike="noStrike" baseline="0" dirty="0" smtClean="0">
                <a:latin typeface="MyriadPro-Light"/>
              </a:rPr>
              <a:t>helt</a:t>
            </a:r>
            <a:r>
              <a:rPr lang="sv-SE" sz="4000" b="0" i="0" u="none" strike="noStrike" baseline="0" dirty="0" smtClean="0">
                <a:latin typeface="MyriadPro-Light"/>
              </a:rPr>
              <a:t> förlorar sin rättshandlingsförmåga i de delar som omfattas av förvaltarskapet.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73063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>
                <a:latin typeface="MyriadPro-Light"/>
              </a:rPr>
              <a:t>Överförmyndaren</a:t>
            </a:r>
            <a:endParaRPr lang="sv-SE" dirty="0">
              <a:latin typeface="MyriadPro-Light"/>
            </a:endParaRPr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838200" y="2241321"/>
            <a:ext cx="10515600" cy="3935641"/>
          </a:xfrm>
        </p:spPr>
        <p:txBody>
          <a:bodyPr/>
          <a:lstStyle/>
          <a:p>
            <a:pPr marL="0" indent="0" algn="ctr">
              <a:buNone/>
            </a:pPr>
            <a:r>
              <a:rPr lang="sv-SE" sz="4000" dirty="0">
                <a:latin typeface="MyriadPro-Light"/>
              </a:rPr>
              <a:t>E</a:t>
            </a:r>
            <a:r>
              <a:rPr lang="sv-SE" sz="4000" b="0" i="0" u="none" strike="noStrike" baseline="0" dirty="0" smtClean="0">
                <a:latin typeface="MyriadPro-Light"/>
              </a:rPr>
              <a:t>n myndighet med uppgift att förhindra</a:t>
            </a:r>
          </a:p>
          <a:p>
            <a:pPr marL="0" indent="0" algn="ctr">
              <a:buNone/>
            </a:pPr>
            <a:r>
              <a:rPr lang="sv-SE" sz="4000" b="0" i="0" u="none" strike="noStrike" baseline="0" dirty="0" smtClean="0">
                <a:latin typeface="MyriadPro-Light"/>
              </a:rPr>
              <a:t>att personer som inte själva kan ta tillvara</a:t>
            </a:r>
          </a:p>
          <a:p>
            <a:pPr marL="0" indent="0" algn="ctr">
              <a:buNone/>
            </a:pPr>
            <a:r>
              <a:rPr lang="sv-SE" sz="4000" b="0" i="0" u="none" strike="noStrike" baseline="0" dirty="0" smtClean="0">
                <a:latin typeface="MyriadPro-Light"/>
              </a:rPr>
              <a:t> sin rätt ska drabbas av rättsförluster.</a:t>
            </a:r>
            <a:endParaRPr lang="sv-SE" sz="4000" dirty="0" smtClean="0">
              <a:latin typeface="MyriadPro-Ligh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122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248</Words>
  <Application>Microsoft Office PowerPoint</Application>
  <PresentationFormat>Bredbild</PresentationFormat>
  <Paragraphs>53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MyriadPro-Light</vt:lpstr>
      <vt:lpstr>Office-tema</vt:lpstr>
      <vt:lpstr>PowerPoint-presentation</vt:lpstr>
      <vt:lpstr>God man</vt:lpstr>
      <vt:lpstr>PowerPoint-presentation</vt:lpstr>
      <vt:lpstr>PowerPoint-presentation</vt:lpstr>
      <vt:lpstr>PowerPoint-presentation</vt:lpstr>
      <vt:lpstr>Tingsrätten beslutar och utfärdar registerutdrag.  Fullt ställföreträdandeskap innebär att:   bevaka huvudmannens rättigheter  sköta ekonomin  försäkra att hen får adekvat vård och omsorg  Större åtgärder kräver läkarintyg    </vt:lpstr>
      <vt:lpstr>Förvaltare</vt:lpstr>
      <vt:lpstr>PowerPoint-presentation</vt:lpstr>
      <vt:lpstr>Överförmyndaren</vt:lpstr>
      <vt:lpstr>PowerPoint-presentation</vt:lpstr>
      <vt:lpstr>PowerPoint-presentation</vt:lpstr>
      <vt:lpstr>Fullmakt  Utfärda fullmakt Underteckna Bevittna Fullmakt hos bank  Generalfullmakt Fastighetens/lägenhetens beteckning  framgå att fullmakthavaren har givits rätt att sälja huset/lägenheten.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Bibi Lang</dc:creator>
  <cp:lastModifiedBy>Bibi Lang</cp:lastModifiedBy>
  <cp:revision>12</cp:revision>
  <dcterms:created xsi:type="dcterms:W3CDTF">2016-09-25T12:26:21Z</dcterms:created>
  <dcterms:modified xsi:type="dcterms:W3CDTF">2016-11-28T16:01:00Z</dcterms:modified>
</cp:coreProperties>
</file>