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7" r:id="rId11"/>
    <p:sldId id="270" r:id="rId12"/>
    <p:sldId id="271" r:id="rId13"/>
    <p:sldId id="272" r:id="rId14"/>
    <p:sldId id="273" r:id="rId15"/>
    <p:sldId id="274" r:id="rId16"/>
    <p:sldId id="268" r:id="rId17"/>
  </p:sldIdLst>
  <p:sldSz cx="12192000" cy="6858000"/>
  <p:notesSz cx="6858000" cy="9525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76CB1-45EB-4C3A-8EA6-842F5D20E99E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0625"/>
            <a:ext cx="571500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583906"/>
            <a:ext cx="5486400" cy="3750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E5CCC-7CE2-476D-82D2-40BA98799B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36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6200" y="9842500"/>
            <a:ext cx="2971800" cy="51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b"/>
          <a:lstStyle/>
          <a:p>
            <a:pPr algn="r"/>
            <a:fld id="{D5A72D25-9169-4C92-B32F-EDE45D6B8A27}" type="slidenum">
              <a:rPr lang="en-US" sz="1200">
                <a:latin typeface="Arial" charset="0"/>
              </a:rPr>
              <a:pPr algn="r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63227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v-SE" dirty="0" smtClean="0"/>
              <a:t>Partnerskap,</a:t>
            </a:r>
            <a:r>
              <a:rPr lang="sv-SE" baseline="0" dirty="0" smtClean="0"/>
              <a:t> tid för möten anpassa, kompensation, avlösning under trygga former.</a:t>
            </a:r>
            <a:endParaRPr lang="sv-SE" dirty="0" smtClean="0"/>
          </a:p>
          <a:p>
            <a:pPr marL="171450" indent="-171450">
              <a:buFont typeface="Arial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C6FE-873A-4A31-B4D8-52B659D0C0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8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C6FE-873A-4A31-B4D8-52B659D0C0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Enkel</a:t>
            </a:r>
            <a:r>
              <a:rPr lang="sv-SE" baseline="0" dirty="0" smtClean="0"/>
              <a:t> information till anhöriga portalen för ny kunskap, användas i projekt, studiecirklar. Utvecklas till att bli faktablad mm.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C6FE-873A-4A31-B4D8-52B659D0C0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C6FE-873A-4A31-B4D8-52B659D0C0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C6FE-873A-4A31-B4D8-52B659D0C0E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0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433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725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78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14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97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88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86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10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78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99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4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7A2A-82B8-4170-ACC9-A94DD001AE23}" type="datetimeFigureOut">
              <a:rPr lang="sv-SE" smtClean="0"/>
              <a:t>2016-01-26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B86E9-C22D-4788-8911-4452A02A5C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07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nhoriglinjen@anhorigasriksforbund.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horighandboken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4D2D4BE-4F66-46A8-BC49-57915391B381}" type="slidenum">
              <a:rPr lang="en-US"/>
              <a:pPr/>
              <a:t>1</a:t>
            </a:fld>
            <a:endParaRPr lang="en-US"/>
          </a:p>
        </p:txBody>
      </p:sp>
      <p:pic>
        <p:nvPicPr>
          <p:cNvPr id="101378" name="Picture 8" descr="röd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118" y="-27384"/>
            <a:ext cx="12269118" cy="688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1380" name="Platshållare för datum 5"/>
          <p:cNvSpPr txBox="1">
            <a:spLocks noGrp="1"/>
          </p:cNvSpPr>
          <p:nvPr/>
        </p:nvSpPr>
        <p:spPr bwMode="auto">
          <a:xfrm>
            <a:off x="8610600" y="15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sv-SE" sz="1000">
                <a:solidFill>
                  <a:srgbClr val="800000"/>
                </a:solidFill>
                <a:latin typeface="Arial" charset="0"/>
              </a:rPr>
              <a:t>2008-12-24</a:t>
            </a:r>
            <a:endParaRPr lang="en-US" sz="100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74" y="1412776"/>
            <a:ext cx="5910455" cy="16561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301480" y="3762906"/>
            <a:ext cx="43091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200" dirty="0">
              <a:solidFill>
                <a:schemeClr val="bg1"/>
              </a:solidFill>
            </a:endParaRPr>
          </a:p>
          <a:p>
            <a:r>
              <a:rPr lang="sv-SE" sz="3600" dirty="0">
                <a:solidFill>
                  <a:schemeClr val="bg1"/>
                </a:solidFill>
              </a:rPr>
              <a:t>Ann-Marie Högberg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Förbundsordförande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Anhörigföreningen i Göteborg 2016-01-22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4" name="Minus 3"/>
          <p:cNvSpPr/>
          <p:nvPr/>
        </p:nvSpPr>
        <p:spPr bwMode="auto">
          <a:xfrm>
            <a:off x="3215680" y="3421856"/>
            <a:ext cx="8640960" cy="15116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1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0" y="3469151"/>
            <a:ext cx="1638300" cy="17907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>
                <a:latin typeface="MetaOT-Bold" pitchFamily="34" charset="0"/>
              </a:rPr>
              <a:t>Viktigaste frågorna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09800" y="2060576"/>
            <a:ext cx="7147638" cy="3730625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2800" dirty="0">
                <a:latin typeface="MetaOT-Norm" pitchFamily="34" charset="0"/>
              </a:rPr>
              <a:t>Rätt till kommunalt stöd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2800" dirty="0">
                <a:latin typeface="MetaOT-Norm" pitchFamily="34" charset="0"/>
              </a:rPr>
              <a:t>Tydligare krav på sjukvården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2800" dirty="0">
                <a:latin typeface="MetaOT-Norm" pitchFamily="34" charset="0"/>
              </a:rPr>
              <a:t>Möjlighet att förena anhörigstöd med förvärvsarbete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2800" dirty="0">
                <a:latin typeface="MetaOT-Norm" pitchFamily="34" charset="0"/>
              </a:rPr>
              <a:t>Ekonomisk ersättning för Vård Av Närstående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2800" dirty="0">
                <a:latin typeface="MetaOT-Norm" pitchFamily="34" charset="0"/>
              </a:rPr>
              <a:t> Beakta jämställdhetsaspekterna</a:t>
            </a:r>
          </a:p>
          <a:p>
            <a:pPr marL="0" indent="0">
              <a:buNone/>
            </a:pPr>
            <a:endParaRPr lang="sv-SE" dirty="0">
              <a:latin typeface="MetaOT-Norm" pitchFamily="34" charset="0"/>
            </a:endParaRPr>
          </a:p>
          <a:p>
            <a:pPr marL="0" indent="0">
              <a:buNone/>
            </a:pPr>
            <a:endParaRPr lang="sv-SE" sz="2000" dirty="0">
              <a:latin typeface="MetaOT-Norm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8616280" y="1628800"/>
            <a:ext cx="1422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5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Alla målgruppers rätt till kommunalt stöd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Avgiftsfri avlösning minst 20 timmar per månad</a:t>
            </a:r>
          </a:p>
          <a:p>
            <a:r>
              <a:rPr lang="sv-SE" dirty="0" smtClean="0"/>
              <a:t>Anhörigplan – metoder o dokumentation</a:t>
            </a:r>
          </a:p>
          <a:p>
            <a:r>
              <a:rPr lang="sv-SE" dirty="0" smtClean="0"/>
              <a:t>Inga inskränkningar som inte har lagstöd</a:t>
            </a:r>
          </a:p>
          <a:p>
            <a:r>
              <a:rPr lang="sv-SE" dirty="0" smtClean="0"/>
              <a:t>Anhörigperspektivet i riktlinjer</a:t>
            </a:r>
          </a:p>
          <a:p>
            <a:r>
              <a:rPr lang="sv-SE" dirty="0" smtClean="0"/>
              <a:t>Involvera anhöriga i välfärdsteknik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1" descr="C:\Users\Mailis\Documents\AHR\Nationell anhörigdag\2015\fagelrod_hj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91" y="3136632"/>
            <a:ext cx="2125582" cy="21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6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Tydliggör hälso- o sjukvårdens ansvar för att involvera anhöriga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Tydligare lagstiftning o riktlinjer för anhörigas deltagande</a:t>
            </a:r>
          </a:p>
          <a:p>
            <a:r>
              <a:rPr lang="sv-SE" dirty="0" smtClean="0"/>
              <a:t>Utbildning till vårdpersonal om anhörigas roll</a:t>
            </a:r>
          </a:p>
          <a:p>
            <a:r>
              <a:rPr lang="sv-SE" dirty="0" smtClean="0"/>
              <a:t>Metoder för systematiska anhörigkontakter</a:t>
            </a:r>
          </a:p>
          <a:p>
            <a:r>
              <a:rPr lang="sv-SE" dirty="0" smtClean="0"/>
              <a:t>Anhörigperspektivet med i diagnosriktlinjer</a:t>
            </a:r>
          </a:p>
          <a:p>
            <a:r>
              <a:rPr lang="sv-SE" dirty="0" smtClean="0"/>
              <a:t>Bättre information och kommunikation mellan vårdens olika instanser</a:t>
            </a:r>
            <a:endParaRPr lang="sv-SE" dirty="0"/>
          </a:p>
        </p:txBody>
      </p:sp>
      <p:pic>
        <p:nvPicPr>
          <p:cNvPr id="4" name="Picture 41" descr="C:\Users\Mailis\Documents\AHR\Nationell anhörigdag\2015\fagelrod_hj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49" y="1563887"/>
            <a:ext cx="2125582" cy="21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5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Förena anhörigomsorg/vård med förvärvsarbete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Metoder för mer flexibelt arbetsliv med hänsyn till anhörigvårdare</a:t>
            </a:r>
          </a:p>
          <a:p>
            <a:r>
              <a:rPr lang="sv-SE" dirty="0" smtClean="0"/>
              <a:t>Utred rätt till tjänstledighet för anhöriga</a:t>
            </a:r>
            <a:endParaRPr lang="sv-SE" dirty="0"/>
          </a:p>
        </p:txBody>
      </p:sp>
      <p:pic>
        <p:nvPicPr>
          <p:cNvPr id="4" name="Picture 41" descr="C:\Users\Mailis\Documents\AHR\Nationell anhörigdag\2015\fagelrod_hj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60" y="2938503"/>
            <a:ext cx="2125582" cy="21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7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Lagstiftad rätt till Vård Av Närstående VAN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Påbörja arbetet med rätt för anhöriga till ekonomisk ersättning. </a:t>
            </a:r>
          </a:p>
          <a:p>
            <a:r>
              <a:rPr lang="sv-SE" dirty="0" smtClean="0"/>
              <a:t>Ett första steg rätt till 10 dagar per år</a:t>
            </a:r>
            <a:endParaRPr lang="sv-SE" dirty="0"/>
          </a:p>
        </p:txBody>
      </p:sp>
      <p:pic>
        <p:nvPicPr>
          <p:cNvPr id="4" name="Picture 41" descr="C:\Users\Mailis\Documents\AHR\Nationell anhörigdag\2015\fagelrod_hj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00" y="3128282"/>
            <a:ext cx="2125582" cy="21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1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Uppmärksamma jämställdhetsaspekterna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Fortsatt forskning</a:t>
            </a:r>
          </a:p>
          <a:p>
            <a:r>
              <a:rPr lang="sv-SE" dirty="0" smtClean="0"/>
              <a:t>Jämställdhetsaspekterna med i alla riktlinjer</a:t>
            </a:r>
          </a:p>
          <a:p>
            <a:r>
              <a:rPr lang="sv-SE" dirty="0" smtClean="0"/>
              <a:t>Beakta konsekvenserna för jämställdheten vid beslut som rör anhöriga</a:t>
            </a:r>
            <a:endParaRPr lang="sv-SE" dirty="0"/>
          </a:p>
        </p:txBody>
      </p:sp>
      <p:pic>
        <p:nvPicPr>
          <p:cNvPr id="4" name="Picture 41" descr="C:\Users\Mailis\Documents\AHR\Nationell anhörigdag\2015\fagelrod_hj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03" y="3613024"/>
            <a:ext cx="2125582" cy="21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0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4DEA-F5D6-4655-AE0E-326CB55428E2}" type="datetime1">
              <a:rPr lang="sv-SE" smtClean="0"/>
              <a:pPr/>
              <a:t>2016-01-26</a:t>
            </a:fld>
            <a:r>
              <a:rPr lang="sv-SE" smtClean="0"/>
              <a:t>2008-12-24</a:t>
            </a:r>
            <a:endParaRPr lang="en-US"/>
          </a:p>
        </p:txBody>
      </p:sp>
      <p:pic>
        <p:nvPicPr>
          <p:cNvPr id="8194" name="Picture 2" descr="C:\Users\Mailis\Documents\AHR\Nationell anhörigdag\2015\anhorigaret2015_logo_we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14" y="589874"/>
            <a:ext cx="8218884" cy="20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ilis\Documents\AHR\Nationell anhörigdag\2015\tena_we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5547944"/>
            <a:ext cx="874599" cy="5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ilis\Documents\AHR\Nationell anhörigdag\2015\frosunda_we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28" y="5525569"/>
            <a:ext cx="1058922" cy="7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3503712" y="4005065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MetaOT-Norm" pitchFamily="34" charset="0"/>
              </a:rPr>
              <a:t>Anhöriga i rörelse…</a:t>
            </a:r>
          </a:p>
          <a:p>
            <a:r>
              <a:rPr lang="sv-SE" sz="2800" b="1" dirty="0">
                <a:latin typeface="MetaOT-Norm" pitchFamily="34" charset="0"/>
              </a:rPr>
              <a:t>Anhörigmanifestationer…</a:t>
            </a:r>
          </a:p>
          <a:p>
            <a:r>
              <a:rPr lang="sv-SE" sz="2800" b="1" dirty="0">
                <a:latin typeface="MetaOT-Norm" pitchFamily="34" charset="0"/>
              </a:rPr>
              <a:t>Intressepolitiska frågor…</a:t>
            </a:r>
            <a:endParaRPr lang="sv-SE" sz="2800" dirty="0">
              <a:latin typeface="MetaOT-Norm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647728" y="26215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>
                <a:latin typeface="MetaOT-Norm" pitchFamily="34" charset="0"/>
              </a:rPr>
              <a:t>Lyft anhörigfrågorna tillsammans med oss!</a:t>
            </a:r>
            <a:endParaRPr lang="sv-SE" dirty="0">
              <a:latin typeface="MetaOT-Nor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3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/>
          <p:cNvSpPr>
            <a:spLocks noGrp="1"/>
          </p:cNvSpPr>
          <p:nvPr>
            <p:ph type="title" idx="4294967295"/>
          </p:nvPr>
        </p:nvSpPr>
        <p:spPr>
          <a:xfrm>
            <a:off x="2209800" y="764704"/>
            <a:ext cx="7772400" cy="1296144"/>
          </a:xfrm>
        </p:spPr>
        <p:txBody>
          <a:bodyPr/>
          <a:lstStyle/>
          <a:p>
            <a:pPr eaLnBrk="1" hangingPunct="1"/>
            <a:r>
              <a:rPr lang="sv-SE" sz="3600" b="1" dirty="0">
                <a:latin typeface="MetaOT-Bold" pitchFamily="34" charset="0"/>
              </a:rPr>
              <a:t>Anhörigas Riksförbund </a:t>
            </a:r>
            <a:r>
              <a:rPr lang="sv-SE" sz="3600" dirty="0">
                <a:latin typeface="MetaOT-Bold" pitchFamily="34" charset="0"/>
              </a:rPr>
              <a:t> </a:t>
            </a:r>
          </a:p>
        </p:txBody>
      </p:sp>
      <p:sp>
        <p:nvSpPr>
          <p:cNvPr id="31747" name="Platshållare för innehåll 2"/>
          <p:cNvSpPr>
            <a:spLocks noGrp="1"/>
          </p:cNvSpPr>
          <p:nvPr>
            <p:ph idx="4294967295"/>
          </p:nvPr>
        </p:nvSpPr>
        <p:spPr>
          <a:xfrm>
            <a:off x="2332038" y="1772816"/>
            <a:ext cx="8183562" cy="4840288"/>
          </a:xfrm>
        </p:spPr>
        <p:txBody>
          <a:bodyPr/>
          <a:lstStyle/>
          <a:p>
            <a:pPr eaLnBrk="1" hangingPunct="1"/>
            <a:endParaRPr lang="sv-SE" sz="2400" dirty="0"/>
          </a:p>
          <a:p>
            <a:pPr eaLnBrk="1" hangingPunct="1"/>
            <a:r>
              <a:rPr lang="sv-SE" dirty="0">
                <a:latin typeface="MetaOT-Norm" pitchFamily="34" charset="0"/>
              </a:rPr>
              <a:t>är en partipolitiskt och religiöst obunden organisation som stödjer anhöriga och anhörigvårdare oavsett ålder, kön eller diagnos hos den som vårdas. </a:t>
            </a:r>
          </a:p>
          <a:p>
            <a:pPr eaLnBrk="1" hangingPunct="1"/>
            <a:endParaRPr lang="sv-SE" dirty="0">
              <a:latin typeface="MetaOT-Norm" pitchFamily="34" charset="0"/>
            </a:endParaRPr>
          </a:p>
          <a:p>
            <a:pPr eaLnBrk="1" hangingPunct="1"/>
            <a:r>
              <a:rPr lang="sv-SE" dirty="0">
                <a:latin typeface="MetaOT-Norm" pitchFamily="34" charset="0"/>
              </a:rPr>
              <a:t>Anhörigas Riksförbund består av lokala anhörigföreningar samt enskilda medlemmar. </a:t>
            </a:r>
          </a:p>
          <a:p>
            <a:pPr eaLnBrk="1" hangingPunct="1">
              <a:buFontTx/>
              <a:buNone/>
            </a:pPr>
            <a:endParaRPr lang="sv-SE" dirty="0" smtClean="0">
              <a:latin typeface="MetaOT-Norm" pitchFamily="34" charset="0"/>
            </a:endParaRPr>
          </a:p>
        </p:txBody>
      </p:sp>
      <p:sp>
        <p:nvSpPr>
          <p:cNvPr id="31748" name="Platshållare för datum 3"/>
          <p:cNvSpPr txBox="1">
            <a:spLocks noGrp="1"/>
          </p:cNvSpPr>
          <p:nvPr/>
        </p:nvSpPr>
        <p:spPr bwMode="auto">
          <a:xfrm>
            <a:off x="8610600" y="152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en-US" sz="1000">
              <a:solidFill>
                <a:srgbClr val="800000"/>
              </a:solidFill>
              <a:ea typeface="ＭＳ Ｐゴシック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5373216"/>
            <a:ext cx="20137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8430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30" y="3469151"/>
            <a:ext cx="1638300" cy="17907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3200" dirty="0">
              <a:latin typeface="MetaOT-Bold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09800" y="2060576"/>
            <a:ext cx="7147638" cy="37306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v-SE" sz="4400" dirty="0">
                <a:latin typeface="MetaOT-Norm" pitchFamily="34" charset="0"/>
              </a:rPr>
              <a:t>1,3 miljoner anhöriga</a:t>
            </a:r>
          </a:p>
          <a:p>
            <a:pPr marL="0" indent="0">
              <a:buNone/>
            </a:pPr>
            <a:endParaRPr lang="sv-SE" dirty="0">
              <a:latin typeface="MetaOT-Norm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v-SE" sz="4400" dirty="0">
                <a:latin typeface="MetaOT-Norm" pitchFamily="34" charset="0"/>
              </a:rPr>
              <a:t>177 miljarder kronor årligen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8616280" y="1628800"/>
            <a:ext cx="1422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9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16696" y="229521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Två huvuduppgifter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09800" y="3740200"/>
            <a:ext cx="7772400" cy="3352800"/>
          </a:xfrm>
        </p:spPr>
        <p:txBody>
          <a:bodyPr/>
          <a:lstStyle/>
          <a:p>
            <a:r>
              <a:rPr lang="sv-SE" sz="2400" dirty="0"/>
              <a:t>Stödja anhöriga</a:t>
            </a:r>
          </a:p>
          <a:p>
            <a:endParaRPr lang="sv-SE" sz="2400" dirty="0"/>
          </a:p>
          <a:p>
            <a:r>
              <a:rPr lang="sv-SE" sz="2400" dirty="0"/>
              <a:t>Driva opinion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366D-692C-4C2B-B229-3ADEB5401776}" type="datetime1">
              <a:rPr lang="sv-SE" smtClean="0"/>
              <a:pPr/>
              <a:t>2016-01-26</a:t>
            </a:fld>
            <a:r>
              <a:rPr lang="sv-SE" smtClean="0"/>
              <a:t>2008-12-24</a:t>
            </a:r>
            <a:endParaRPr lang="en-US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8616280" y="1628800"/>
            <a:ext cx="1422400" cy="16256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7330843" y="3184519"/>
            <a:ext cx="1422400" cy="16256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22" y="199402"/>
            <a:ext cx="4150815" cy="222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4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latin typeface="MetaOT-Bold" pitchFamily="34" charset="0"/>
              </a:rPr>
              <a:t>Anhöriglinjen</a:t>
            </a:r>
          </a:p>
        </p:txBody>
      </p:sp>
      <p:pic>
        <p:nvPicPr>
          <p:cNvPr id="6146" name="Picture 2" descr="C:\Users\Mailis\Documents\AHR\Nationell anhörigdag\2015\anhoriglinjen_web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472" y="2060848"/>
            <a:ext cx="3810000" cy="2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135560" y="2348880"/>
            <a:ext cx="7272808" cy="3754760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>
                <a:latin typeface="MetaOT-Norm" pitchFamily="34" charset="0"/>
              </a:rPr>
              <a:t>Anhörigas Riksförbunds</a:t>
            </a:r>
          </a:p>
          <a:p>
            <a:pPr marL="0" indent="0">
              <a:buNone/>
            </a:pPr>
            <a:r>
              <a:rPr lang="sv-SE" b="1" dirty="0" smtClean="0">
                <a:latin typeface="MetaOT-Norm" pitchFamily="34" charset="0"/>
              </a:rPr>
              <a:t>stödtelefon:</a:t>
            </a:r>
          </a:p>
          <a:p>
            <a:pPr marL="0" indent="0">
              <a:buNone/>
            </a:pPr>
            <a:r>
              <a:rPr lang="sv-SE" sz="3600" dirty="0">
                <a:latin typeface="MetaOT-Norm" pitchFamily="34" charset="0"/>
              </a:rPr>
              <a:t>0340-154 40</a:t>
            </a:r>
            <a:r>
              <a:rPr lang="sv-SE" dirty="0">
                <a:latin typeface="MetaOT-Norm" pitchFamily="34" charset="0"/>
              </a:rPr>
              <a:t/>
            </a:r>
            <a:br>
              <a:rPr lang="sv-SE" dirty="0">
                <a:latin typeface="MetaOT-Norm" pitchFamily="34" charset="0"/>
              </a:rPr>
            </a:br>
            <a:endParaRPr lang="sv-SE" dirty="0" smtClean="0">
              <a:latin typeface="MetaOT-Norm" pitchFamily="34" charset="0"/>
            </a:endParaRPr>
          </a:p>
          <a:p>
            <a:pPr marL="0" indent="0">
              <a:buNone/>
            </a:pPr>
            <a:r>
              <a:rPr lang="sv-SE" b="1" dirty="0" smtClean="0">
                <a:latin typeface="MetaOT-Norm" pitchFamily="34" charset="0"/>
              </a:rPr>
              <a:t>E-post:</a:t>
            </a:r>
          </a:p>
          <a:p>
            <a:pPr marL="0" indent="0">
              <a:buNone/>
            </a:pPr>
            <a:r>
              <a:rPr lang="sv-SE" b="1" dirty="0" smtClean="0">
                <a:latin typeface="MetaOT-Norm" pitchFamily="34" charset="0"/>
                <a:hlinkClick r:id="rId4"/>
              </a:rPr>
              <a:t>anhoriglinjen[a]anhorigasriksforbund.se</a:t>
            </a:r>
            <a:r>
              <a:rPr lang="sv-SE" b="1" dirty="0">
                <a:latin typeface="MetaOT-Norm" pitchFamily="34" charset="0"/>
              </a:rPr>
              <a:t/>
            </a:r>
            <a:br>
              <a:rPr lang="sv-SE" b="1" dirty="0">
                <a:latin typeface="MetaOT-Norm" pitchFamily="34" charset="0"/>
              </a:rPr>
            </a:br>
            <a:endParaRPr lang="sv-SE" b="1" dirty="0">
              <a:latin typeface="MetaOT-Norm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104112" y="472514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sv-SE" dirty="0">
              <a:latin typeface="MetaOT-Norm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0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7772400" cy="1205880"/>
          </a:xfrm>
        </p:spPr>
        <p:txBody>
          <a:bodyPr/>
          <a:lstStyle/>
          <a:p>
            <a:r>
              <a:rPr lang="sv-SE" sz="4000" dirty="0">
                <a:latin typeface="MetaOT-Bold" pitchFamily="34" charset="0"/>
              </a:rPr>
              <a:t>Anhörighandboken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2209800" y="2780928"/>
            <a:ext cx="7772400" cy="3528392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 </a:t>
            </a:r>
          </a:p>
          <a:p>
            <a:pPr marL="0" indent="0">
              <a:buNone/>
            </a:pPr>
            <a:r>
              <a:rPr lang="sv-SE" sz="2400" dirty="0"/>
              <a:t>…</a:t>
            </a:r>
            <a:r>
              <a:rPr lang="sv-SE" sz="2400" dirty="0">
                <a:latin typeface="MetaOT-Norm" pitchFamily="34" charset="0"/>
              </a:rPr>
              <a:t>en webbaserad handbok av Anhörigas Riksförbund, med syfte att förmedla kunskap och råd i anhörigfrågor. </a:t>
            </a:r>
          </a:p>
          <a:p>
            <a:pPr marL="0" indent="0">
              <a:buNone/>
            </a:pPr>
            <a:r>
              <a:rPr lang="sv-SE" sz="2400" dirty="0">
                <a:latin typeface="MetaOT-Norm" pitchFamily="34" charset="0"/>
              </a:rPr>
              <a:t>Ambitionen är att handboken ska vara ett teoretiskt och praktiskt verktyg för alla med frågor och intresse inom området</a:t>
            </a:r>
          </a:p>
          <a:p>
            <a:pPr marL="0" indent="0">
              <a:buNone/>
            </a:pPr>
            <a:endParaRPr lang="sv-SE" dirty="0">
              <a:latin typeface="MetaOT-Norm" pitchFamily="34" charset="0"/>
            </a:endParaRPr>
          </a:p>
          <a:p>
            <a:pPr marL="0" indent="0">
              <a:buNone/>
            </a:pPr>
            <a:r>
              <a:rPr lang="sv-SE" sz="2400" b="1" dirty="0">
                <a:latin typeface="MetaOT-Norm" pitchFamily="34" charset="0"/>
                <a:hlinkClick r:id="rId3"/>
              </a:rPr>
              <a:t>www.anhorighandboken.se</a:t>
            </a:r>
            <a:endParaRPr lang="sv-SE" sz="2400" b="1" dirty="0">
              <a:latin typeface="MetaOT-Norm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2" descr="E:\AHR 2015\handb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692696"/>
            <a:ext cx="3384376" cy="225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764704"/>
            <a:ext cx="7772400" cy="1440160"/>
          </a:xfrm>
        </p:spPr>
        <p:txBody>
          <a:bodyPr/>
          <a:lstStyle/>
          <a:p>
            <a:r>
              <a:rPr lang="sv-SE" sz="3600" dirty="0">
                <a:latin typeface="MetaOT-Bold" pitchFamily="34" charset="0"/>
              </a:rPr>
              <a:t>Anhörigriksdag &amp; </a:t>
            </a:r>
            <a:br>
              <a:rPr lang="sv-SE" sz="3600" dirty="0">
                <a:latin typeface="MetaOT-Bold" pitchFamily="34" charset="0"/>
              </a:rPr>
            </a:br>
            <a:r>
              <a:rPr lang="sv-SE" sz="3600" dirty="0">
                <a:latin typeface="MetaOT-Bold" pitchFamily="34" charset="0"/>
              </a:rPr>
              <a:t>Ordförandekonferens 2016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07568" y="2492896"/>
            <a:ext cx="4822304" cy="3352800"/>
          </a:xfrm>
        </p:spPr>
        <p:txBody>
          <a:bodyPr/>
          <a:lstStyle/>
          <a:p>
            <a:pPr marL="0" indent="0">
              <a:buNone/>
            </a:pPr>
            <a:endParaRPr lang="sv-SE" b="1" dirty="0" smtClean="0">
              <a:latin typeface="MetaOT-Norm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MetaOT-Norm" pitchFamily="34" charset="0"/>
              </a:rPr>
              <a:t>Anhörigriksdag</a:t>
            </a:r>
            <a:r>
              <a:rPr lang="sv-SE" dirty="0">
                <a:latin typeface="MetaOT-Norm" pitchFamily="34" charset="0"/>
              </a:rPr>
              <a:t/>
            </a:r>
            <a:br>
              <a:rPr lang="sv-SE" dirty="0">
                <a:latin typeface="MetaOT-Norm" pitchFamily="34" charset="0"/>
              </a:rPr>
            </a:br>
            <a:r>
              <a:rPr lang="sv-SE" b="1" dirty="0">
                <a:latin typeface="MetaOT-Norm" pitchFamily="34" charset="0"/>
              </a:rPr>
              <a:t>10 – 11 maj, Varberg</a:t>
            </a:r>
          </a:p>
          <a:p>
            <a:pPr marL="0" indent="0">
              <a:buNone/>
            </a:pPr>
            <a:endParaRPr lang="sv-SE" b="1" dirty="0">
              <a:latin typeface="MetaOT-Norm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MetaOT-Norm" pitchFamily="34" charset="0"/>
              </a:rPr>
              <a:t>Årsmöte</a:t>
            </a:r>
            <a:r>
              <a:rPr lang="sv-SE" dirty="0">
                <a:latin typeface="MetaOT-Norm" pitchFamily="34" charset="0"/>
              </a:rPr>
              <a:t/>
            </a:r>
            <a:br>
              <a:rPr lang="sv-SE" dirty="0">
                <a:latin typeface="MetaOT-Norm" pitchFamily="34" charset="0"/>
              </a:rPr>
            </a:br>
            <a:r>
              <a:rPr lang="sv-SE" b="1" dirty="0">
                <a:latin typeface="MetaOT-Norm" pitchFamily="34" charset="0"/>
              </a:rPr>
              <a:t>1 – 2 april 2016</a:t>
            </a:r>
          </a:p>
          <a:p>
            <a:pPr marL="0" indent="0">
              <a:buNone/>
            </a:pPr>
            <a:endParaRPr lang="sv-SE" dirty="0">
              <a:latin typeface="MetaOT-Norm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968208" y="4679558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100" dirty="0">
                <a:latin typeface="MetaOT-BookIta" pitchFamily="34" charset="0"/>
              </a:rPr>
              <a:t> </a:t>
            </a:r>
          </a:p>
        </p:txBody>
      </p:sp>
      <p:pic>
        <p:nvPicPr>
          <p:cNvPr id="2089" name="Picture 41" descr="C:\Users\Mailis\Documents\AHR\Nationell anhörigdag\2015\fagelrod_hja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971511"/>
            <a:ext cx="2125582" cy="21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latin typeface="MetaOT-Bold" pitchFamily="34" charset="0"/>
              </a:rPr>
              <a:t>Vi anhöriga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09800" y="1988840"/>
            <a:ext cx="4174232" cy="4104456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>
                <a:latin typeface="MetaOT-Norm" pitchFamily="34" charset="0"/>
              </a:rPr>
              <a:t>Tema</a:t>
            </a:r>
          </a:p>
          <a:p>
            <a:endParaRPr lang="sv-SE" dirty="0">
              <a:latin typeface="MetaOT-Norm" pitchFamily="34" charset="0"/>
            </a:endParaRPr>
          </a:p>
          <a:p>
            <a:r>
              <a:rPr lang="sv-SE" dirty="0">
                <a:latin typeface="MetaOT-Norm" pitchFamily="34" charset="0"/>
              </a:rPr>
              <a:t>Medlemstidning</a:t>
            </a:r>
          </a:p>
          <a:p>
            <a:endParaRPr lang="sv-SE" dirty="0">
              <a:latin typeface="MetaOT-Norm" pitchFamily="34" charset="0"/>
            </a:endParaRPr>
          </a:p>
          <a:p>
            <a:r>
              <a:rPr lang="sv-SE" dirty="0">
                <a:latin typeface="MetaOT-Norm" pitchFamily="34" charset="0"/>
              </a:rPr>
              <a:t>Prenumeranter,                   enskilda, kommuner och företag</a:t>
            </a:r>
          </a:p>
          <a:p>
            <a:pPr marL="0" indent="0">
              <a:buNone/>
            </a:pPr>
            <a:endParaRPr lang="sv-SE" sz="2400" dirty="0">
              <a:latin typeface="MetaOT-Norm" pitchFamily="34" charset="0"/>
            </a:endParaRPr>
          </a:p>
          <a:p>
            <a:pPr>
              <a:buNone/>
            </a:pPr>
            <a:endParaRPr lang="sv-SE" sz="2400" dirty="0">
              <a:latin typeface="MetaOT-Norm" pitchFamily="34" charset="0"/>
            </a:endParaRP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</p:txBody>
      </p:sp>
      <p:pic>
        <p:nvPicPr>
          <p:cNvPr id="4098" name="Picture 2" descr="C:\Users\Mailis\Documents\AHR\Nationell anhörigdag\2015\Vi-Anhoriga-2015-Nummer-2-omslag_we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38" y="1615327"/>
            <a:ext cx="2757530" cy="39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7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Grundbulten för anhöriga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800" b="1" dirty="0" smtClean="0">
                <a:solidFill>
                  <a:srgbClr val="C00000"/>
                </a:solidFill>
              </a:rPr>
              <a:t>Vård och omsorg som håller hög kvalitet</a:t>
            </a:r>
          </a:p>
          <a:p>
            <a:pPr marL="0" indent="0" algn="ctr">
              <a:buNone/>
            </a:pPr>
            <a:r>
              <a:rPr lang="sv-SE" sz="4800" b="1" dirty="0" smtClean="0">
                <a:solidFill>
                  <a:srgbClr val="C00000"/>
                </a:solidFill>
              </a:rPr>
              <a:t>Rätt stöd  till våra närstående</a:t>
            </a:r>
          </a:p>
          <a:p>
            <a:pPr marL="0" indent="0" algn="ctr">
              <a:buNone/>
            </a:pPr>
            <a:r>
              <a:rPr lang="sv-SE" sz="4800" b="1" dirty="0" smtClean="0">
                <a:solidFill>
                  <a:srgbClr val="C00000"/>
                </a:solidFill>
              </a:rPr>
              <a:t>Helhetssyn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50" y="4109225"/>
            <a:ext cx="1638300" cy="17907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80" y="4653402"/>
            <a:ext cx="1638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7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349</Words>
  <Application>Microsoft Office PowerPoint</Application>
  <PresentationFormat>Bredbild</PresentationFormat>
  <Paragraphs>93</Paragraphs>
  <Slides>16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MetaOT-Bold</vt:lpstr>
      <vt:lpstr>MetaOT-BookIta</vt:lpstr>
      <vt:lpstr>MetaOT-Norm</vt:lpstr>
      <vt:lpstr>ＭＳ Ｐゴシック</vt:lpstr>
      <vt:lpstr>Wingdings</vt:lpstr>
      <vt:lpstr>Office-tema</vt:lpstr>
      <vt:lpstr>PowerPoint-presentation</vt:lpstr>
      <vt:lpstr>Anhörigas Riksförbund  </vt:lpstr>
      <vt:lpstr>PowerPoint-presentation</vt:lpstr>
      <vt:lpstr> Två huvuduppgifter</vt:lpstr>
      <vt:lpstr>Anhöriglinjen</vt:lpstr>
      <vt:lpstr>Anhörighandboken</vt:lpstr>
      <vt:lpstr>Anhörigriksdag &amp;  Ordförandekonferens 2016</vt:lpstr>
      <vt:lpstr>Vi anhöriga </vt:lpstr>
      <vt:lpstr>Grundbulten för anhöriga</vt:lpstr>
      <vt:lpstr>Viktigaste frågorna</vt:lpstr>
      <vt:lpstr>Alla målgruppers rätt till kommunalt stöd</vt:lpstr>
      <vt:lpstr>Tydliggör hälso- o sjukvårdens ansvar för att involvera anhöriga</vt:lpstr>
      <vt:lpstr>Förena anhörigomsorg/vård med förvärvsarbete</vt:lpstr>
      <vt:lpstr>Lagstiftad rätt till Vård Av Närstående VAN</vt:lpstr>
      <vt:lpstr>Uppmärksamma jämställdhetsaspekterna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Ann-Marie Högberg</dc:creator>
  <cp:lastModifiedBy>Lena Hultén</cp:lastModifiedBy>
  <cp:revision>10</cp:revision>
  <cp:lastPrinted>2016-01-20T13:13:42Z</cp:lastPrinted>
  <dcterms:created xsi:type="dcterms:W3CDTF">2016-01-20T13:01:20Z</dcterms:created>
  <dcterms:modified xsi:type="dcterms:W3CDTF">2016-01-26T14:51:28Z</dcterms:modified>
</cp:coreProperties>
</file>